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Graham" initials="SG" lastIdx="1" clrIdx="0">
    <p:extLst>
      <p:ext uri="{19B8F6BF-5375-455C-9EA6-DF929625EA0E}">
        <p15:presenceInfo xmlns:p15="http://schemas.microsoft.com/office/powerpoint/2012/main" userId="3b888434acb9d33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A724"/>
    <a:srgbClr val="C00000"/>
    <a:srgbClr val="EBB343"/>
    <a:srgbClr val="E6AE22"/>
    <a:srgbClr val="6604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6T16:04:01.031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3F79B-993B-41ED-A9DE-B80BC1C5E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957A-1F30-4D0C-B758-B387999C3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8A74A-664E-46C1-B0F6-CDEFC079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220EB-01DB-4E21-B7E3-8781A6DBC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E2A07-664A-4424-9999-D07151866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39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8320-CCA6-430D-AB75-1813F89E9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880E6E-0BAA-403F-B5A4-E810C10B5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8433-13C0-411B-8FF9-E81A3034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00739-7F2C-42D4-A19E-264CD118F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0E30B-D02D-436D-82F1-2C9CF34C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1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CB6F4-15D9-4F7E-9045-B4080F808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8B139B-FE65-454C-A3B6-32AC5BC74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17BCF-3B76-4907-8C20-4ADF8ABB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AC462-4A6E-4164-982E-DD4803736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D50DC-1F49-400A-9B79-D9D04939E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39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EE2B-8941-421D-954E-9C0BC0C26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DF8B9-9F54-4A91-B26E-ED12F3F89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A287-49B9-45E6-A86B-0A3FC6E2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2D9A9-B442-4611-BD78-C43872DA7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7F58F-E565-4B63-BC71-06AB67BE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26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35DB-E496-478E-A752-246B8553F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F4355-7459-44AB-B2BA-B3CC7C989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21EC7-0303-4692-9F17-4FE41DD92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2935C-141F-478C-9EDE-427336AF0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DE231-73AD-4A60-9761-645AF49C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77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673E-EBB7-48B9-AE17-41935AAC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8243F-A1BC-422A-94DF-4EA27B42A7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AB30B-822C-4B59-8A3C-BC3C19788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C5060-6989-4B55-8C09-83BC9C6B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4E9BB-92E1-43A6-91E8-51F0FC568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3D688-659B-4568-9AF1-B04ED124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7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5246-ED61-4477-A73E-C94357DD5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03E0D-936B-4DE7-AC13-CDE59EA47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F3099-1545-46FA-A0BE-F199C793B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A4786-C718-4C32-B160-03101DD11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6A940-ABD0-4227-90D0-D20C7B1364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B073F-3197-4BFF-94D7-B2F0D1F7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4AFB4-2EC5-41F5-9A37-6269A7D7B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950ACC-3A31-4250-8A4A-B1939733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7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92FCC-5C50-47AB-8E99-1C12CBC3F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04876-DA96-4F6A-B739-0B8545906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8A9EF-EB76-4D3F-9A92-737832B0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A6216-0430-464F-A20A-54810C14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82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E9A4A5-6CB4-4338-917E-59E038C9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E6B28-35CE-467C-8814-D34733A94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BD9A6-51E5-4E86-9259-55184B6C9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0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19D5-3D8A-4838-AF40-56476B32D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62AD4-740F-4762-A232-3B06DBF88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D4DB3-BBB7-473D-AEDB-C71D79F31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DDE446-74C7-4D43-A24F-A337DDF3C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18748-EEA0-47B0-A2DA-761AF80F2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E2423-5F1A-44FC-8F7D-CFACE1DB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4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615C2-D444-43A4-82C9-325649061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F80E9-4BE4-4D15-BDCA-565AEF4BC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F0855-83AB-4C54-8358-9D3E8D6DE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6FD21-3E97-4F61-AC28-37296CE12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3B132-CF4C-4FBA-A647-97B4DBCC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EC02B-FCD8-40A4-A780-B4706B81B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0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8A80F5-3241-404D-9A24-CEC9BBEE9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E1379-BC66-4DD5-A556-CD5FB6E03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54FC4-58C6-445A-B7D7-7BD039799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86FD5-D6F3-4A7C-87F3-D1F8393C0AE4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662F-2C58-4511-B65C-6EE3F1B24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582AB-FF64-4C63-ABFF-689DDA9F1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6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3751" y="1833486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Code: KJ2F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37D005-CE5B-4ADF-8954-0ED73BF95F6D}"/>
              </a:ext>
            </a:extLst>
          </p:cNvPr>
          <p:cNvSpPr/>
          <p:nvPr/>
        </p:nvSpPr>
        <p:spPr>
          <a:xfrm>
            <a:off x="2124226" y="322325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BFC23C-0D1F-48B6-936A-D1C0901D2356}"/>
              </a:ext>
            </a:extLst>
          </p:cNvPr>
          <p:cNvSpPr/>
          <p:nvPr/>
        </p:nvSpPr>
        <p:spPr>
          <a:xfrm>
            <a:off x="2124223" y="3634741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8C2E9E-7D36-44B1-8832-EA561EF6DF22}"/>
              </a:ext>
            </a:extLst>
          </p:cNvPr>
          <p:cNvSpPr/>
          <p:nvPr/>
        </p:nvSpPr>
        <p:spPr>
          <a:xfrm>
            <a:off x="2124223" y="4046223"/>
            <a:ext cx="2067339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{ Character Name}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1631E8-B204-4EA7-8E8C-85F1D4B62A3B}"/>
              </a:ext>
            </a:extLst>
          </p:cNvPr>
          <p:cNvSpPr/>
          <p:nvPr/>
        </p:nvSpPr>
        <p:spPr>
          <a:xfrm>
            <a:off x="2124220" y="612858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A9283A-0967-4274-8567-63DC01CE5C4F}"/>
              </a:ext>
            </a:extLst>
          </p:cNvPr>
          <p:cNvSpPr/>
          <p:nvPr/>
        </p:nvSpPr>
        <p:spPr>
          <a:xfrm>
            <a:off x="2124220" y="5701061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9E8EFF0-2F31-4C1F-A9AF-436C2EF8D496}"/>
              </a:ext>
            </a:extLst>
          </p:cNvPr>
          <p:cNvSpPr/>
          <p:nvPr/>
        </p:nvSpPr>
        <p:spPr>
          <a:xfrm>
            <a:off x="2124222" y="4457705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D8AC6E-293A-4CAC-8442-0FD49F8F660F}"/>
              </a:ext>
            </a:extLst>
          </p:cNvPr>
          <p:cNvSpPr/>
          <p:nvPr/>
        </p:nvSpPr>
        <p:spPr>
          <a:xfrm>
            <a:off x="2124222" y="4873642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FFB737-46D7-4925-A97E-9F2DCB95F71C}"/>
              </a:ext>
            </a:extLst>
          </p:cNvPr>
          <p:cNvSpPr/>
          <p:nvPr/>
        </p:nvSpPr>
        <p:spPr>
          <a:xfrm>
            <a:off x="2124222" y="528957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DB1DCFE-F466-4E0B-AB09-D0CFE5878277}"/>
              </a:ext>
            </a:extLst>
          </p:cNvPr>
          <p:cNvSpPr/>
          <p:nvPr/>
        </p:nvSpPr>
        <p:spPr>
          <a:xfrm>
            <a:off x="2124220" y="2681442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A32902A-9062-4D1B-84B5-332609A8A200}"/>
              </a:ext>
            </a:extLst>
          </p:cNvPr>
          <p:cNvSpPr/>
          <p:nvPr/>
        </p:nvSpPr>
        <p:spPr>
          <a:xfrm>
            <a:off x="5303457" y="268144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575161D-5E37-4B2F-B69F-64113D9580A6}"/>
              </a:ext>
            </a:extLst>
          </p:cNvPr>
          <p:cNvSpPr/>
          <p:nvPr/>
        </p:nvSpPr>
        <p:spPr>
          <a:xfrm>
            <a:off x="5312023" y="44577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EAF8F14-2A07-4709-9103-7E3E6DD9A3BA}"/>
              </a:ext>
            </a:extLst>
          </p:cNvPr>
          <p:cNvSpPr/>
          <p:nvPr/>
        </p:nvSpPr>
        <p:spPr>
          <a:xfrm>
            <a:off x="5303457" y="4039087"/>
            <a:ext cx="916344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+ 4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404403C-041D-49CD-8F06-792AAA5A9BDB}"/>
              </a:ext>
            </a:extLst>
          </p:cNvPr>
          <p:cNvSpPr/>
          <p:nvPr/>
        </p:nvSpPr>
        <p:spPr>
          <a:xfrm>
            <a:off x="5312023" y="486205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A41FD24-6D7D-4CAD-B094-AC9899AC5357}"/>
              </a:ext>
            </a:extLst>
          </p:cNvPr>
          <p:cNvSpPr/>
          <p:nvPr/>
        </p:nvSpPr>
        <p:spPr>
          <a:xfrm>
            <a:off x="5312023" y="5273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EE28E22-8DC9-4E80-83BD-61F9B95CB747}"/>
              </a:ext>
            </a:extLst>
          </p:cNvPr>
          <p:cNvSpPr/>
          <p:nvPr/>
        </p:nvSpPr>
        <p:spPr>
          <a:xfrm>
            <a:off x="5303457" y="570106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27FEB7B-BEBC-4179-A968-4993E2588FD9}"/>
              </a:ext>
            </a:extLst>
          </p:cNvPr>
          <p:cNvSpPr/>
          <p:nvPr/>
        </p:nvSpPr>
        <p:spPr>
          <a:xfrm>
            <a:off x="5312023" y="6128589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4A1F8D5-7490-4FAF-B934-99AEB1CD3020}"/>
              </a:ext>
            </a:extLst>
          </p:cNvPr>
          <p:cNvSpPr/>
          <p:nvPr/>
        </p:nvSpPr>
        <p:spPr>
          <a:xfrm>
            <a:off x="5303457" y="361502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5D235D2-DFAB-47D1-A7B9-B3CFF79F2A6B}"/>
              </a:ext>
            </a:extLst>
          </p:cNvPr>
          <p:cNvSpPr/>
          <p:nvPr/>
        </p:nvSpPr>
        <p:spPr>
          <a:xfrm>
            <a:off x="6286062" y="2681442"/>
            <a:ext cx="107536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Initiative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9B53F3F-957C-4CBF-BA75-CF951F181C33}"/>
              </a:ext>
            </a:extLst>
          </p:cNvPr>
          <p:cNvSpPr/>
          <p:nvPr/>
        </p:nvSpPr>
        <p:spPr>
          <a:xfrm>
            <a:off x="6282185" y="3177608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CC50BB9-8D3A-4677-AEAC-25DB7F4F0E72}"/>
              </a:ext>
            </a:extLst>
          </p:cNvPr>
          <p:cNvSpPr/>
          <p:nvPr/>
        </p:nvSpPr>
        <p:spPr>
          <a:xfrm>
            <a:off x="6303187" y="3608865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30B9D4F-3830-431F-94DA-6680FFC0FB7D}"/>
              </a:ext>
            </a:extLst>
          </p:cNvPr>
          <p:cNvSpPr/>
          <p:nvPr/>
        </p:nvSpPr>
        <p:spPr>
          <a:xfrm>
            <a:off x="6297377" y="4013201"/>
            <a:ext cx="1064053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BBB7B72-F272-4682-A081-8A0BD9E248CD}"/>
              </a:ext>
            </a:extLst>
          </p:cNvPr>
          <p:cNvSpPr/>
          <p:nvPr/>
        </p:nvSpPr>
        <p:spPr>
          <a:xfrm>
            <a:off x="6294627" y="4443424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A52A4BD-543D-46D3-B27E-A06A579F756E}"/>
              </a:ext>
            </a:extLst>
          </p:cNvPr>
          <p:cNvSpPr/>
          <p:nvPr/>
        </p:nvSpPr>
        <p:spPr>
          <a:xfrm>
            <a:off x="6299314" y="4847760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4578983-563E-45E5-8B08-080ECFAE54E0}"/>
              </a:ext>
            </a:extLst>
          </p:cNvPr>
          <p:cNvSpPr/>
          <p:nvPr/>
        </p:nvSpPr>
        <p:spPr>
          <a:xfrm>
            <a:off x="6294627" y="5281556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59D81E-FB03-4976-99D5-1853C87B61B4}"/>
              </a:ext>
            </a:extLst>
          </p:cNvPr>
          <p:cNvSpPr/>
          <p:nvPr/>
        </p:nvSpPr>
        <p:spPr>
          <a:xfrm>
            <a:off x="6282185" y="5701061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1C4FF9A-D381-4883-A72F-FE4833CA6649}"/>
              </a:ext>
            </a:extLst>
          </p:cNvPr>
          <p:cNvSpPr/>
          <p:nvPr/>
        </p:nvSpPr>
        <p:spPr>
          <a:xfrm>
            <a:off x="6294627" y="6128589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DD00915-98FC-4CE9-B33B-1EA5EC654D2A}"/>
              </a:ext>
            </a:extLst>
          </p:cNvPr>
          <p:cNvSpPr/>
          <p:nvPr/>
        </p:nvSpPr>
        <p:spPr>
          <a:xfrm>
            <a:off x="7427692" y="2672135"/>
            <a:ext cx="273786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Actions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BFFC2FE-D411-4421-87D1-C09FEE72B307}"/>
              </a:ext>
            </a:extLst>
          </p:cNvPr>
          <p:cNvSpPr/>
          <p:nvPr/>
        </p:nvSpPr>
        <p:spPr>
          <a:xfrm>
            <a:off x="5312023" y="320354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E60AA44-D0A7-467A-AC9C-0DA49F984C19}"/>
              </a:ext>
            </a:extLst>
          </p:cNvPr>
          <p:cNvSpPr/>
          <p:nvPr/>
        </p:nvSpPr>
        <p:spPr>
          <a:xfrm>
            <a:off x="7433506" y="4031942"/>
            <a:ext cx="1331842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Roll For Me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817D951-000F-4292-A926-20DA3434707B}"/>
              </a:ext>
            </a:extLst>
          </p:cNvPr>
          <p:cNvSpPr/>
          <p:nvPr/>
        </p:nvSpPr>
        <p:spPr>
          <a:xfrm>
            <a:off x="8881551" y="4031942"/>
            <a:ext cx="1331843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Hold Action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CE88A59-D299-4D44-AFAB-3E57D5EEB091}"/>
              </a:ext>
            </a:extLst>
          </p:cNvPr>
          <p:cNvSpPr/>
          <p:nvPr/>
        </p:nvSpPr>
        <p:spPr>
          <a:xfrm>
            <a:off x="4299196" y="268144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DB894009-CB74-43A3-BA28-B5967010B718}"/>
              </a:ext>
            </a:extLst>
          </p:cNvPr>
          <p:cNvSpPr/>
          <p:nvPr/>
        </p:nvSpPr>
        <p:spPr>
          <a:xfrm>
            <a:off x="4307762" y="44577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B6C5661-50F0-404D-9C6C-78CE61A9203A}"/>
              </a:ext>
            </a:extLst>
          </p:cNvPr>
          <p:cNvSpPr/>
          <p:nvPr/>
        </p:nvSpPr>
        <p:spPr>
          <a:xfrm>
            <a:off x="4299196" y="4039087"/>
            <a:ext cx="916344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18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F638CE8-58AB-41C2-86F7-4A9156F245A7}"/>
              </a:ext>
            </a:extLst>
          </p:cNvPr>
          <p:cNvSpPr/>
          <p:nvPr/>
        </p:nvSpPr>
        <p:spPr>
          <a:xfrm>
            <a:off x="4307762" y="486205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992DFAC-1D74-4E2C-B5F1-E18B497CDA4A}"/>
              </a:ext>
            </a:extLst>
          </p:cNvPr>
          <p:cNvSpPr/>
          <p:nvPr/>
        </p:nvSpPr>
        <p:spPr>
          <a:xfrm>
            <a:off x="4307762" y="5273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0D5B017E-DE56-4E06-96E6-511CF605CA74}"/>
              </a:ext>
            </a:extLst>
          </p:cNvPr>
          <p:cNvSpPr/>
          <p:nvPr/>
        </p:nvSpPr>
        <p:spPr>
          <a:xfrm>
            <a:off x="4299196" y="570106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231ABEA-11BA-4285-B734-F37A5581307F}"/>
              </a:ext>
            </a:extLst>
          </p:cNvPr>
          <p:cNvSpPr/>
          <p:nvPr/>
        </p:nvSpPr>
        <p:spPr>
          <a:xfrm>
            <a:off x="4307762" y="6128589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FF3D3AA6-DBC5-48A0-9D25-775B9048358C}"/>
              </a:ext>
            </a:extLst>
          </p:cNvPr>
          <p:cNvSpPr/>
          <p:nvPr/>
        </p:nvSpPr>
        <p:spPr>
          <a:xfrm>
            <a:off x="4299196" y="361502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22E8E36-EAD0-4D65-860E-6F6D015166D9}"/>
              </a:ext>
            </a:extLst>
          </p:cNvPr>
          <p:cNvSpPr/>
          <p:nvPr/>
        </p:nvSpPr>
        <p:spPr>
          <a:xfrm>
            <a:off x="4307762" y="320354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7BC3E7D0-640D-4230-8B5A-F96FD711D988}"/>
              </a:ext>
            </a:extLst>
          </p:cNvPr>
          <p:cNvSpPr txBox="1">
            <a:spLocks/>
          </p:cNvSpPr>
          <p:nvPr/>
        </p:nvSpPr>
        <p:spPr>
          <a:xfrm>
            <a:off x="1673646" y="1840836"/>
            <a:ext cx="3666978" cy="4114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Campaign: The Nine</a:t>
            </a:r>
          </a:p>
        </p:txBody>
      </p:sp>
    </p:spTree>
    <p:extLst>
      <p:ext uri="{BB962C8B-B14F-4D97-AF65-F5344CB8AC3E}">
        <p14:creationId xmlns:p14="http://schemas.microsoft.com/office/powerpoint/2010/main" val="1628276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220" y="1980469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User Summary: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76CD3E-E7E0-4AFC-8F57-6EE9AC37902F}"/>
              </a:ext>
            </a:extLst>
          </p:cNvPr>
          <p:cNvSpPr/>
          <p:nvPr/>
        </p:nvSpPr>
        <p:spPr>
          <a:xfrm>
            <a:off x="2124226" y="320470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A33DDC-ADA4-4048-861D-918D3BB9E7C3}"/>
              </a:ext>
            </a:extLst>
          </p:cNvPr>
          <p:cNvSpPr/>
          <p:nvPr/>
        </p:nvSpPr>
        <p:spPr>
          <a:xfrm>
            <a:off x="2124223" y="3616189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B3D6C4-4016-42FB-BA5A-BFDCDFE47E18}"/>
              </a:ext>
            </a:extLst>
          </p:cNvPr>
          <p:cNvSpPr/>
          <p:nvPr/>
        </p:nvSpPr>
        <p:spPr>
          <a:xfrm>
            <a:off x="2124220" y="2662890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960CB8-C10B-48E7-A4C8-788E1D810239}"/>
              </a:ext>
            </a:extLst>
          </p:cNvPr>
          <p:cNvSpPr/>
          <p:nvPr/>
        </p:nvSpPr>
        <p:spPr>
          <a:xfrm>
            <a:off x="5066816" y="2675064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FEB69F-F164-4226-AA80-4C388DD99A08}"/>
              </a:ext>
            </a:extLst>
          </p:cNvPr>
          <p:cNvSpPr/>
          <p:nvPr/>
        </p:nvSpPr>
        <p:spPr>
          <a:xfrm>
            <a:off x="5066816" y="3608647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9DD9BD-19E7-4D8B-AC43-52C082BE1CAD}"/>
              </a:ext>
            </a:extLst>
          </p:cNvPr>
          <p:cNvSpPr/>
          <p:nvPr/>
        </p:nvSpPr>
        <p:spPr>
          <a:xfrm>
            <a:off x="5075382" y="319716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38640E-9A4F-4D8F-A1AD-F2663F88AD4B}"/>
              </a:ext>
            </a:extLst>
          </p:cNvPr>
          <p:cNvSpPr/>
          <p:nvPr/>
        </p:nvSpPr>
        <p:spPr>
          <a:xfrm>
            <a:off x="4232760" y="2675064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51E3AD-510A-447D-B369-13D460A8F4D4}"/>
              </a:ext>
            </a:extLst>
          </p:cNvPr>
          <p:cNvSpPr/>
          <p:nvPr/>
        </p:nvSpPr>
        <p:spPr>
          <a:xfrm>
            <a:off x="4232760" y="3608647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15FCC-599F-4183-806D-6C66A2BD69DC}"/>
              </a:ext>
            </a:extLst>
          </p:cNvPr>
          <p:cNvSpPr/>
          <p:nvPr/>
        </p:nvSpPr>
        <p:spPr>
          <a:xfrm>
            <a:off x="4241326" y="319716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C90BE7D-9D07-4C3D-8932-43F5E4CA3600}"/>
              </a:ext>
            </a:extLst>
          </p:cNvPr>
          <p:cNvSpPr/>
          <p:nvPr/>
        </p:nvSpPr>
        <p:spPr>
          <a:xfrm>
            <a:off x="5909438" y="3197165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98DAB89-F1AD-4DFE-89C4-9FED742299B5}"/>
              </a:ext>
            </a:extLst>
          </p:cNvPr>
          <p:cNvSpPr/>
          <p:nvPr/>
        </p:nvSpPr>
        <p:spPr>
          <a:xfrm>
            <a:off x="5909441" y="3637859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Den of Shadows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63B24D9-6F96-4C39-8F2C-28B033A170D2}"/>
              </a:ext>
            </a:extLst>
          </p:cNvPr>
          <p:cNvSpPr/>
          <p:nvPr/>
        </p:nvSpPr>
        <p:spPr>
          <a:xfrm>
            <a:off x="5909438" y="2684560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8A539D91-6364-4B6C-A27E-F5A9B43AFDE4}"/>
              </a:ext>
            </a:extLst>
          </p:cNvPr>
          <p:cNvSpPr/>
          <p:nvPr/>
        </p:nvSpPr>
        <p:spPr>
          <a:xfrm>
            <a:off x="2124223" y="4109900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F882321A-3AA4-46F9-AE18-9C7E5D25739B}"/>
              </a:ext>
            </a:extLst>
          </p:cNvPr>
          <p:cNvSpPr/>
          <p:nvPr/>
        </p:nvSpPr>
        <p:spPr>
          <a:xfrm>
            <a:off x="2124220" y="4521382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4E18FAF-4DDD-4ED8-9C4A-7FE9460BD6B1}"/>
              </a:ext>
            </a:extLst>
          </p:cNvPr>
          <p:cNvSpPr/>
          <p:nvPr/>
        </p:nvSpPr>
        <p:spPr>
          <a:xfrm>
            <a:off x="5066813" y="4513840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4287E49A-AF8D-479F-9480-F05C8681D092}"/>
              </a:ext>
            </a:extLst>
          </p:cNvPr>
          <p:cNvSpPr/>
          <p:nvPr/>
        </p:nvSpPr>
        <p:spPr>
          <a:xfrm>
            <a:off x="5075379" y="4102358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085DF680-07AF-4403-BFF5-46B78DE12914}"/>
              </a:ext>
            </a:extLst>
          </p:cNvPr>
          <p:cNvSpPr/>
          <p:nvPr/>
        </p:nvSpPr>
        <p:spPr>
          <a:xfrm>
            <a:off x="4232757" y="4513840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F7C4353-48AF-4480-A712-84E4215D0081}"/>
              </a:ext>
            </a:extLst>
          </p:cNvPr>
          <p:cNvSpPr/>
          <p:nvPr/>
        </p:nvSpPr>
        <p:spPr>
          <a:xfrm>
            <a:off x="4241323" y="4102358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437480F6-269D-4AD7-99B2-FB26636E9937}"/>
              </a:ext>
            </a:extLst>
          </p:cNvPr>
          <p:cNvSpPr/>
          <p:nvPr/>
        </p:nvSpPr>
        <p:spPr>
          <a:xfrm>
            <a:off x="5909435" y="4102358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41C7B4B-EC83-452B-B036-E21D699F10BC}"/>
              </a:ext>
            </a:extLst>
          </p:cNvPr>
          <p:cNvSpPr/>
          <p:nvPr/>
        </p:nvSpPr>
        <p:spPr>
          <a:xfrm>
            <a:off x="5909438" y="454305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War of the Hammer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F03F65B-222C-4D3F-B0F1-E7FE8CFAA591}"/>
              </a:ext>
            </a:extLst>
          </p:cNvPr>
          <p:cNvSpPr/>
          <p:nvPr/>
        </p:nvSpPr>
        <p:spPr>
          <a:xfrm>
            <a:off x="2739366" y="559619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4D3F037B-FD7C-45B5-B345-3228D27E22A0}"/>
              </a:ext>
            </a:extLst>
          </p:cNvPr>
          <p:cNvSpPr/>
          <p:nvPr/>
        </p:nvSpPr>
        <p:spPr>
          <a:xfrm>
            <a:off x="2739369" y="6036886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8C4D5C33-0550-4BA9-8BDA-808C5511F9E0}"/>
              </a:ext>
            </a:extLst>
          </p:cNvPr>
          <p:cNvSpPr/>
          <p:nvPr/>
        </p:nvSpPr>
        <p:spPr>
          <a:xfrm>
            <a:off x="2739366" y="5083587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 Created: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081A125-EA43-469F-9D55-0F1DC90FD819}"/>
              </a:ext>
            </a:extLst>
          </p:cNvPr>
          <p:cNvSpPr/>
          <p:nvPr/>
        </p:nvSpPr>
        <p:spPr>
          <a:xfrm>
            <a:off x="5697280" y="5086220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DA79CA96-8EC1-4CB8-8B77-D8FEE2AA1071}"/>
              </a:ext>
            </a:extLst>
          </p:cNvPr>
          <p:cNvSpPr/>
          <p:nvPr/>
        </p:nvSpPr>
        <p:spPr>
          <a:xfrm>
            <a:off x="5695838" y="559619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5F60AA0E-3626-4E9D-991B-5D8ADB6C0547}"/>
              </a:ext>
            </a:extLst>
          </p:cNvPr>
          <p:cNvSpPr/>
          <p:nvPr/>
        </p:nvSpPr>
        <p:spPr>
          <a:xfrm>
            <a:off x="5704356" y="6031087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9C3W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EF794DAE-1DDF-4D3A-B9BB-1A56F414156B}"/>
              </a:ext>
            </a:extLst>
          </p:cNvPr>
          <p:cNvSpPr/>
          <p:nvPr/>
        </p:nvSpPr>
        <p:spPr>
          <a:xfrm>
            <a:off x="7481977" y="5801933"/>
            <a:ext cx="1331843" cy="65709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 Campaign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951A3DF7-A392-4611-BA19-D06E9387F060}"/>
              </a:ext>
            </a:extLst>
          </p:cNvPr>
          <p:cNvSpPr/>
          <p:nvPr/>
        </p:nvSpPr>
        <p:spPr>
          <a:xfrm>
            <a:off x="9081462" y="4330782"/>
            <a:ext cx="1331843" cy="65709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Character</a:t>
            </a:r>
          </a:p>
        </p:txBody>
      </p:sp>
    </p:spTree>
    <p:extLst>
      <p:ext uri="{BB962C8B-B14F-4D97-AF65-F5344CB8AC3E}">
        <p14:creationId xmlns:p14="http://schemas.microsoft.com/office/powerpoint/2010/main" val="29217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267" y="1927578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Characters 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DD00915-98FC-4CE9-B33B-1EA5EC654D2A}"/>
              </a:ext>
            </a:extLst>
          </p:cNvPr>
          <p:cNvSpPr/>
          <p:nvPr/>
        </p:nvSpPr>
        <p:spPr>
          <a:xfrm>
            <a:off x="1867425" y="2477437"/>
            <a:ext cx="243709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Characters: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76CD3E-E7E0-4AFC-8F57-6EE9AC37902F}"/>
              </a:ext>
            </a:extLst>
          </p:cNvPr>
          <p:cNvSpPr/>
          <p:nvPr/>
        </p:nvSpPr>
        <p:spPr>
          <a:xfrm>
            <a:off x="1867431" y="3457994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A33DDC-ADA4-4048-861D-918D3BB9E7C3}"/>
              </a:ext>
            </a:extLst>
          </p:cNvPr>
          <p:cNvSpPr/>
          <p:nvPr/>
        </p:nvSpPr>
        <p:spPr>
          <a:xfrm>
            <a:off x="1867428" y="394914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B3D6C4-4016-42FB-BA5A-BFDCDFE47E18}"/>
              </a:ext>
            </a:extLst>
          </p:cNvPr>
          <p:cNvSpPr/>
          <p:nvPr/>
        </p:nvSpPr>
        <p:spPr>
          <a:xfrm>
            <a:off x="1867425" y="291617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960CB8-C10B-48E7-A4C8-788E1D810239}"/>
              </a:ext>
            </a:extLst>
          </p:cNvPr>
          <p:cNvSpPr/>
          <p:nvPr/>
        </p:nvSpPr>
        <p:spPr>
          <a:xfrm>
            <a:off x="4810021" y="2928351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FEB69F-F164-4226-AA80-4C388DD99A08}"/>
              </a:ext>
            </a:extLst>
          </p:cNvPr>
          <p:cNvSpPr/>
          <p:nvPr/>
        </p:nvSpPr>
        <p:spPr>
          <a:xfrm>
            <a:off x="4810021" y="394160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9DD9BD-19E7-4D8B-AC43-52C082BE1CAD}"/>
              </a:ext>
            </a:extLst>
          </p:cNvPr>
          <p:cNvSpPr/>
          <p:nvPr/>
        </p:nvSpPr>
        <p:spPr>
          <a:xfrm>
            <a:off x="4818587" y="3450452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38640E-9A4F-4D8F-A1AD-F2663F88AD4B}"/>
              </a:ext>
            </a:extLst>
          </p:cNvPr>
          <p:cNvSpPr/>
          <p:nvPr/>
        </p:nvSpPr>
        <p:spPr>
          <a:xfrm>
            <a:off x="3975965" y="2928351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51E3AD-510A-447D-B369-13D460A8F4D4}"/>
              </a:ext>
            </a:extLst>
          </p:cNvPr>
          <p:cNvSpPr/>
          <p:nvPr/>
        </p:nvSpPr>
        <p:spPr>
          <a:xfrm>
            <a:off x="3975965" y="394160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15FCC-599F-4183-806D-6C66A2BD69DC}"/>
              </a:ext>
            </a:extLst>
          </p:cNvPr>
          <p:cNvSpPr/>
          <p:nvPr/>
        </p:nvSpPr>
        <p:spPr>
          <a:xfrm>
            <a:off x="3984531" y="3450452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CC71B5-A411-4C2B-B82D-47B7C52A9A9C}"/>
              </a:ext>
            </a:extLst>
          </p:cNvPr>
          <p:cNvSpPr/>
          <p:nvPr/>
        </p:nvSpPr>
        <p:spPr>
          <a:xfrm>
            <a:off x="1867425" y="4488423"/>
            <a:ext cx="2613751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Enter a character: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BA5C3B-8790-45EA-96E1-229A572A8292}"/>
              </a:ext>
            </a:extLst>
          </p:cNvPr>
          <p:cNvSpPr/>
          <p:nvPr/>
        </p:nvSpPr>
        <p:spPr>
          <a:xfrm>
            <a:off x="1867431" y="5498192"/>
            <a:ext cx="2067339" cy="4331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B6D0BB-599F-4A06-B14F-5F7E14DC1DF2}"/>
              </a:ext>
            </a:extLst>
          </p:cNvPr>
          <p:cNvSpPr/>
          <p:nvPr/>
        </p:nvSpPr>
        <p:spPr>
          <a:xfrm>
            <a:off x="1867425" y="4956375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A687F8-9C76-4CE8-AD0F-C107250B979B}"/>
              </a:ext>
            </a:extLst>
          </p:cNvPr>
          <p:cNvSpPr/>
          <p:nvPr/>
        </p:nvSpPr>
        <p:spPr>
          <a:xfrm>
            <a:off x="4810021" y="4968549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2DF4D92-B13E-418B-B29A-C987683AAC76}"/>
              </a:ext>
            </a:extLst>
          </p:cNvPr>
          <p:cNvSpPr/>
          <p:nvPr/>
        </p:nvSpPr>
        <p:spPr>
          <a:xfrm>
            <a:off x="4818587" y="5490650"/>
            <a:ext cx="784295" cy="4406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FC56DF1-ED76-40EE-AB7B-9848E6774850}"/>
              </a:ext>
            </a:extLst>
          </p:cNvPr>
          <p:cNvSpPr/>
          <p:nvPr/>
        </p:nvSpPr>
        <p:spPr>
          <a:xfrm>
            <a:off x="3975965" y="4968549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7B11A8-6D83-4710-9C2A-89E4EAFF06E9}"/>
              </a:ext>
            </a:extLst>
          </p:cNvPr>
          <p:cNvSpPr/>
          <p:nvPr/>
        </p:nvSpPr>
        <p:spPr>
          <a:xfrm>
            <a:off x="3984531" y="5490650"/>
            <a:ext cx="784295" cy="4406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1C4D820-1885-4C9D-B98F-1BCEDCD12961}"/>
              </a:ext>
            </a:extLst>
          </p:cNvPr>
          <p:cNvSpPr/>
          <p:nvPr/>
        </p:nvSpPr>
        <p:spPr>
          <a:xfrm>
            <a:off x="5652642" y="2477437"/>
            <a:ext cx="396127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Campaign: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C90BE7D-9D07-4C3D-8932-43F5E4CA3600}"/>
              </a:ext>
            </a:extLst>
          </p:cNvPr>
          <p:cNvSpPr/>
          <p:nvPr/>
        </p:nvSpPr>
        <p:spPr>
          <a:xfrm>
            <a:off x="5652643" y="345045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98DAB89-F1AD-4DFE-89C4-9FED742299B5}"/>
              </a:ext>
            </a:extLst>
          </p:cNvPr>
          <p:cNvSpPr/>
          <p:nvPr/>
        </p:nvSpPr>
        <p:spPr>
          <a:xfrm>
            <a:off x="5652646" y="3970817"/>
            <a:ext cx="2904385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63B24D9-6F96-4C39-8F2C-28B033A170D2}"/>
              </a:ext>
            </a:extLst>
          </p:cNvPr>
          <p:cNvSpPr/>
          <p:nvPr/>
        </p:nvSpPr>
        <p:spPr>
          <a:xfrm>
            <a:off x="5652643" y="2937847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7BDCA34-D319-4AB6-B4FD-D373E35AA7C5}"/>
              </a:ext>
            </a:extLst>
          </p:cNvPr>
          <p:cNvSpPr/>
          <p:nvPr/>
        </p:nvSpPr>
        <p:spPr>
          <a:xfrm>
            <a:off x="8689011" y="2937847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DCC2FDD3-4A11-4A74-8F90-35B515942FF5}"/>
              </a:ext>
            </a:extLst>
          </p:cNvPr>
          <p:cNvSpPr/>
          <p:nvPr/>
        </p:nvSpPr>
        <p:spPr>
          <a:xfrm>
            <a:off x="8689011" y="3978269"/>
            <a:ext cx="916344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0204673-3210-40DE-9843-6D5F39485453}"/>
              </a:ext>
            </a:extLst>
          </p:cNvPr>
          <p:cNvSpPr/>
          <p:nvPr/>
        </p:nvSpPr>
        <p:spPr>
          <a:xfrm>
            <a:off x="8697577" y="3459948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DBD7339-E0B4-4BBA-91AB-EE33259C5713}"/>
              </a:ext>
            </a:extLst>
          </p:cNvPr>
          <p:cNvSpPr/>
          <p:nvPr/>
        </p:nvSpPr>
        <p:spPr>
          <a:xfrm>
            <a:off x="5652642" y="5505256"/>
            <a:ext cx="1331843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EC7D1F57-A111-4EFC-965B-F89D7383CFA7}"/>
              </a:ext>
            </a:extLst>
          </p:cNvPr>
          <p:cNvSpPr/>
          <p:nvPr/>
        </p:nvSpPr>
        <p:spPr>
          <a:xfrm>
            <a:off x="9658648" y="3961200"/>
            <a:ext cx="1565944" cy="44562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Join Campaign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10213D-9FA6-4DDF-9526-A5FE89212CBE}"/>
              </a:ext>
            </a:extLst>
          </p:cNvPr>
          <p:cNvSpPr/>
          <p:nvPr/>
        </p:nvSpPr>
        <p:spPr>
          <a:xfrm>
            <a:off x="9658648" y="3455405"/>
            <a:ext cx="1565944" cy="445620"/>
          </a:xfrm>
          <a:prstGeom prst="rect">
            <a:avLst/>
          </a:prstGeom>
          <a:solidFill>
            <a:srgbClr val="66041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Leave Campaign</a:t>
            </a:r>
          </a:p>
        </p:txBody>
      </p:sp>
    </p:spTree>
    <p:extLst>
      <p:ext uri="{BB962C8B-B14F-4D97-AF65-F5344CB8AC3E}">
        <p14:creationId xmlns:p14="http://schemas.microsoft.com/office/powerpoint/2010/main" val="176322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5904" y="1926974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Campaigns: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86BEE4-998F-4B5D-B42D-D4EAD706E740}"/>
              </a:ext>
            </a:extLst>
          </p:cNvPr>
          <p:cNvSpPr/>
          <p:nvPr/>
        </p:nvSpPr>
        <p:spPr>
          <a:xfrm>
            <a:off x="2182775" y="3068505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282CFF-A521-4F7E-BF62-ABE794E8A807}"/>
              </a:ext>
            </a:extLst>
          </p:cNvPr>
          <p:cNvSpPr/>
          <p:nvPr/>
        </p:nvSpPr>
        <p:spPr>
          <a:xfrm>
            <a:off x="2182778" y="3509199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5FAFAB-927E-4466-80CC-6B1E1E5122D2}"/>
              </a:ext>
            </a:extLst>
          </p:cNvPr>
          <p:cNvSpPr/>
          <p:nvPr/>
        </p:nvSpPr>
        <p:spPr>
          <a:xfrm>
            <a:off x="2182775" y="2555900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 Created: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64D05E1-23E9-4E13-9600-5BC8C59FE538}"/>
              </a:ext>
            </a:extLst>
          </p:cNvPr>
          <p:cNvSpPr/>
          <p:nvPr/>
        </p:nvSpPr>
        <p:spPr>
          <a:xfrm>
            <a:off x="5140689" y="2558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B3ECE-3A41-474F-B1A4-8574E4F2339F}"/>
              </a:ext>
            </a:extLst>
          </p:cNvPr>
          <p:cNvSpPr/>
          <p:nvPr/>
        </p:nvSpPr>
        <p:spPr>
          <a:xfrm>
            <a:off x="5139247" y="30685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74266-1E04-4E9C-B416-1B726F6CE949}"/>
              </a:ext>
            </a:extLst>
          </p:cNvPr>
          <p:cNvSpPr/>
          <p:nvPr/>
        </p:nvSpPr>
        <p:spPr>
          <a:xfrm>
            <a:off x="5147765" y="3503400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9C3W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B7B78-C326-47AB-91B1-8F2478BEB388}"/>
              </a:ext>
            </a:extLst>
          </p:cNvPr>
          <p:cNvSpPr/>
          <p:nvPr/>
        </p:nvSpPr>
        <p:spPr>
          <a:xfrm>
            <a:off x="2182775" y="4210036"/>
            <a:ext cx="3726891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Create a Campaign: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F3A4ACB-8C5D-4E3A-A982-BC32E94C7872}"/>
              </a:ext>
            </a:extLst>
          </p:cNvPr>
          <p:cNvSpPr/>
          <p:nvPr/>
        </p:nvSpPr>
        <p:spPr>
          <a:xfrm>
            <a:off x="2182781" y="5219805"/>
            <a:ext cx="3726891" cy="4331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ACBEC6-347C-4167-A3C7-B44C0928B676}"/>
              </a:ext>
            </a:extLst>
          </p:cNvPr>
          <p:cNvSpPr/>
          <p:nvPr/>
        </p:nvSpPr>
        <p:spPr>
          <a:xfrm>
            <a:off x="2182775" y="4677988"/>
            <a:ext cx="3726891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681276-E679-481D-AF79-5D0A7B59984C}"/>
              </a:ext>
            </a:extLst>
          </p:cNvPr>
          <p:cNvSpPr/>
          <p:nvPr/>
        </p:nvSpPr>
        <p:spPr>
          <a:xfrm>
            <a:off x="5967992" y="5226869"/>
            <a:ext cx="2261608" cy="44540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and get code</a:t>
            </a:r>
          </a:p>
        </p:txBody>
      </p:sp>
    </p:spTree>
    <p:extLst>
      <p:ext uri="{BB962C8B-B14F-4D97-AF65-F5344CB8AC3E}">
        <p14:creationId xmlns:p14="http://schemas.microsoft.com/office/powerpoint/2010/main" val="251124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27578"/>
            <a:ext cx="9144000" cy="4446718"/>
          </a:xfrm>
        </p:spPr>
        <p:txBody>
          <a:bodyPr/>
          <a:lstStyle/>
          <a:p>
            <a:r>
              <a:rPr lang="en-US" dirty="0"/>
              <a:t>Minimum Viable Product: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log in using Django Built-in Auth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Create a Character (use </a:t>
            </a:r>
            <a:r>
              <a:rPr lang="en-US" sz="1800" dirty="0" err="1"/>
              <a:t>ModelForms</a:t>
            </a:r>
            <a:r>
              <a:rPr lang="en-US" sz="1800" dirty="0"/>
              <a:t> and Validation)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create a Campaign (use </a:t>
            </a:r>
            <a:r>
              <a:rPr lang="en-US" sz="1800" dirty="0" err="1"/>
              <a:t>ModelForms</a:t>
            </a:r>
            <a:r>
              <a:rPr lang="en-US" sz="1800" dirty="0"/>
              <a:t> and Validation)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A random 4-digit alphanumeric code is generated to act as a password for the campaign.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Multiple users can join existing campaign provided they have the unique code.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enter their own initiative number on Initiative Page.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Initiative automatically sorts in descending order.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Page regularly refreshes so all can see initiative order.  (every 15 seconds?)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4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27578"/>
            <a:ext cx="9144000" cy="49304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Additional Features: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“Roll for Me” feature rolls a random d20, inputs and sorts.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Creator of the Campaign can assign themself or others as DM.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Multiple DMs are possible.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DM options allow addition of monsters to the Initiative page, which are auto sorted.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“Remove” option allows DM to remove monsters as they are killed.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“Remove all” option allows DM to remove all monsters.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By default, only DM can see monster initiative.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“Show Monsters” option allows players to see monster initiative.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Enable email functionality for password reset and sending Campaign Code.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Current Turn flag indicates who’s turn it is.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DM or others can advance or roll back the Current Turn Flag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Hold Action button allows a character to enter a temporary initiative number that re-sorts just for that round.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“Held Action” flag indicates a player with a held action.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99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3914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>
              <a:gd name="adj" fmla="val 14228"/>
            </a:avLst>
          </a:prstGeom>
          <a:solidFill>
            <a:srgbClr val="F2A724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Log In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43161"/>
            <a:ext cx="9144000" cy="470584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800" dirty="0"/>
              <a:t>	</a:t>
            </a:r>
          </a:p>
          <a:p>
            <a:r>
              <a:rPr lang="en-US" dirty="0"/>
              <a:t>Welcome to </a:t>
            </a:r>
            <a:r>
              <a:rPr lang="en-US" b="1" dirty="0"/>
              <a:t>Initiative Tracker</a:t>
            </a:r>
          </a:p>
          <a:p>
            <a:r>
              <a:rPr lang="en-US" sz="1800" dirty="0"/>
              <a:t>A streamlined, multi-user tool to enable managing initiative quickly </a:t>
            </a:r>
          </a:p>
          <a:p>
            <a:r>
              <a:rPr lang="en-US" sz="1800" dirty="0"/>
              <a:t>so you can get back to gaming.</a:t>
            </a:r>
            <a:endParaRPr lang="en-US" sz="1200" b="1" dirty="0"/>
          </a:p>
          <a:p>
            <a:r>
              <a:rPr lang="en-US" sz="1400" b="1" dirty="0"/>
              <a:t>Do you have a large party in your campaign and feel like you waste precious minutes of gaming time organizing initiative?</a:t>
            </a:r>
          </a:p>
          <a:p>
            <a:r>
              <a:rPr lang="en-US" sz="1400" b="1" dirty="0"/>
              <a:t>Do you play over video conference and want a quick way to record everyone’s initiative?</a:t>
            </a:r>
          </a:p>
          <a:p>
            <a:r>
              <a:rPr lang="en-US" sz="1400" b="1" dirty="0"/>
              <a:t>Do you want a way to organize your NPC and monster initiatives and see it all stacked with the Player initiatives?</a:t>
            </a:r>
          </a:p>
          <a:p>
            <a:r>
              <a:rPr lang="en-US" sz="1400" b="1" dirty="0"/>
              <a:t>Then Initiative Tracker is for you.</a:t>
            </a:r>
          </a:p>
          <a:p>
            <a:r>
              <a:rPr lang="en-US" sz="1400" b="1" dirty="0"/>
              <a:t>Initiative Tracker is a simple, streamlined tool to let you get everyone’s initiative order sorted out and get back to gaming.</a:t>
            </a:r>
          </a:p>
          <a:p>
            <a:r>
              <a:rPr lang="en-US" sz="1400" b="1" dirty="0"/>
              <a:t>Initiative Tracker trusts you as players and Dungeon Masters, and Only asks that you add the information you need.</a:t>
            </a:r>
          </a:p>
          <a:p>
            <a:r>
              <a:rPr lang="en-US" sz="1400" b="1" dirty="0"/>
              <a:t>Add a character simply with a name, a Dexterity score and your overall initiative bonus.</a:t>
            </a:r>
          </a:p>
          <a:p>
            <a:r>
              <a:rPr lang="en-US" sz="1400" b="1" dirty="0"/>
              <a:t>Add your Campaign simply with a Name, and get a small unique code to allow your players to log in.</a:t>
            </a:r>
          </a:p>
          <a:p>
            <a:r>
              <a:rPr lang="en-US" sz="1400" b="1" dirty="0"/>
              <a:t>See your whole party on the main initiative page, where each logged in player adds their initiative, and the order automatically sorts.</a:t>
            </a:r>
          </a:p>
          <a:p>
            <a:r>
              <a:rPr lang="en-US" sz="1400" b="1" dirty="0"/>
              <a:t>Want to give it a try?</a:t>
            </a:r>
          </a:p>
          <a:p>
            <a:endParaRPr lang="en-US" sz="1400" b="1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9A84694-E6C0-40FB-8439-C111B9141D69}"/>
              </a:ext>
            </a:extLst>
          </p:cNvPr>
          <p:cNvSpPr/>
          <p:nvPr/>
        </p:nvSpPr>
        <p:spPr>
          <a:xfrm>
            <a:off x="4416697" y="6321286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C00000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In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65186BD-9015-4F3C-9B54-CF37F5EB1998}"/>
              </a:ext>
            </a:extLst>
          </p:cNvPr>
          <p:cNvSpPr/>
          <p:nvPr/>
        </p:nvSpPr>
        <p:spPr>
          <a:xfrm>
            <a:off x="6397897" y="6336221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C00000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Register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18002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720</Words>
  <Application>Microsoft Office PowerPoint</Application>
  <PresentationFormat>Widescreen</PresentationFormat>
  <Paragraphs>178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Initiative Tracker</vt:lpstr>
      <vt:lpstr>Initiative Tracker</vt:lpstr>
      <vt:lpstr>Initiative Tracker</vt:lpstr>
      <vt:lpstr>Initiative Tracker</vt:lpstr>
      <vt:lpstr>Initiative Tracker</vt:lpstr>
      <vt:lpstr>Initiative Tracker</vt:lpstr>
      <vt:lpstr>Initiative Tracker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Initiative Tracker</dc:title>
  <dc:creator>Stephen Graham</dc:creator>
  <cp:lastModifiedBy>Stephen Graham</cp:lastModifiedBy>
  <cp:revision>22</cp:revision>
  <dcterms:created xsi:type="dcterms:W3CDTF">2020-10-26T19:14:33Z</dcterms:created>
  <dcterms:modified xsi:type="dcterms:W3CDTF">2020-10-27T23:55:35Z</dcterms:modified>
</cp:coreProperties>
</file>

<file path=docProps/thumbnail.jpeg>
</file>